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4" r:id="rId4"/>
    <p:sldId id="265" r:id="rId5"/>
    <p:sldId id="263" r:id="rId6"/>
    <p:sldId id="257" r:id="rId7"/>
    <p:sldId id="258" r:id="rId8"/>
    <p:sldId id="259" r:id="rId9"/>
    <p:sldId id="260" r:id="rId10"/>
    <p:sldId id="261" r:id="rId11"/>
    <p:sldId id="262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13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F3AF2-7CC6-47A0-816C-56371E3DA4F2}" type="datetimeFigureOut">
              <a:rPr lang="fr-FR" smtClean="0"/>
              <a:pPr/>
              <a:t>04/06/2018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8CAA0-2BEB-4528-99BF-57620649817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F3AF2-7CC6-47A0-816C-56371E3DA4F2}" type="datetimeFigureOut">
              <a:rPr lang="fr-FR" smtClean="0"/>
              <a:pPr/>
              <a:t>04/06/2018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8CAA0-2BEB-4528-99BF-57620649817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F3AF2-7CC6-47A0-816C-56371E3DA4F2}" type="datetimeFigureOut">
              <a:rPr lang="fr-FR" smtClean="0"/>
              <a:pPr/>
              <a:t>04/06/2018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8CAA0-2BEB-4528-99BF-57620649817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F3AF2-7CC6-47A0-816C-56371E3DA4F2}" type="datetimeFigureOut">
              <a:rPr lang="fr-FR" smtClean="0"/>
              <a:pPr/>
              <a:t>04/06/2018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8CAA0-2BEB-4528-99BF-57620649817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F3AF2-7CC6-47A0-816C-56371E3DA4F2}" type="datetimeFigureOut">
              <a:rPr lang="fr-FR" smtClean="0"/>
              <a:pPr/>
              <a:t>04/06/2018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8CAA0-2BEB-4528-99BF-57620649817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F3AF2-7CC6-47A0-816C-56371E3DA4F2}" type="datetimeFigureOut">
              <a:rPr lang="fr-FR" smtClean="0"/>
              <a:pPr/>
              <a:t>04/06/2018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8CAA0-2BEB-4528-99BF-57620649817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F3AF2-7CC6-47A0-816C-56371E3DA4F2}" type="datetimeFigureOut">
              <a:rPr lang="fr-FR" smtClean="0"/>
              <a:pPr/>
              <a:t>04/06/2018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8CAA0-2BEB-4528-99BF-57620649817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F3AF2-7CC6-47A0-816C-56371E3DA4F2}" type="datetimeFigureOut">
              <a:rPr lang="fr-FR" smtClean="0"/>
              <a:pPr/>
              <a:t>04/06/2018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8CAA0-2BEB-4528-99BF-57620649817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F3AF2-7CC6-47A0-816C-56371E3DA4F2}" type="datetimeFigureOut">
              <a:rPr lang="fr-FR" smtClean="0"/>
              <a:pPr/>
              <a:t>04/06/2018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8CAA0-2BEB-4528-99BF-57620649817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F3AF2-7CC6-47A0-816C-56371E3DA4F2}" type="datetimeFigureOut">
              <a:rPr lang="fr-FR" smtClean="0"/>
              <a:pPr/>
              <a:t>04/06/2018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8CAA0-2BEB-4528-99BF-57620649817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F3AF2-7CC6-47A0-816C-56371E3DA4F2}" type="datetimeFigureOut">
              <a:rPr lang="fr-FR" smtClean="0"/>
              <a:pPr/>
              <a:t>04/06/2018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8CAA0-2BEB-4528-99BF-57620649817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F3AF2-7CC6-47A0-816C-56371E3DA4F2}" type="datetimeFigureOut">
              <a:rPr lang="fr-FR" smtClean="0"/>
              <a:pPr/>
              <a:t>04/06/2018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8CAA0-2BEB-4528-99BF-57620649817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83188"/>
          </a:xfrm>
        </p:spPr>
        <p:txBody>
          <a:bodyPr anchor="ctr" anchorCtr="1">
            <a:normAutofit/>
          </a:bodyPr>
          <a:lstStyle/>
          <a:p>
            <a:r>
              <a:rPr lang="fr-FR" dirty="0" smtClean="0"/>
              <a:t>Les dimensions tragiques de l’œuvre</a:t>
            </a:r>
            <a:br>
              <a:rPr lang="fr-FR" dirty="0" smtClean="0"/>
            </a:br>
            <a:r>
              <a:rPr lang="fr-FR" dirty="0" smtClean="0"/>
              <a:t>La princesse de Montpensier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Des personnages victimes du destin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La scène de la rivière, bien sûr… </a:t>
            </a:r>
            <a:r>
              <a:rPr lang="fr-FR" dirty="0" err="1" smtClean="0"/>
              <a:t>cf</a:t>
            </a:r>
            <a:r>
              <a:rPr lang="fr-FR" dirty="0" smtClean="0"/>
              <a:t> Phèdre, Racine «  J’ai revu l’ennemi que j’avais éloigné/ Ma blessure trop vive aussitôt a saigné »</a:t>
            </a:r>
          </a:p>
          <a:p>
            <a:r>
              <a:rPr lang="fr-FR" dirty="0" smtClean="0"/>
              <a:t>La figure des astres </a:t>
            </a:r>
            <a:r>
              <a:rPr lang="fr-FR" dirty="0"/>
              <a:t>d</a:t>
            </a:r>
            <a:r>
              <a:rPr lang="fr-FR" dirty="0" smtClean="0"/>
              <a:t>ans le film, la rencontre avec la reine 1: 31:28 + le cours de Chabannes 38:00</a:t>
            </a:r>
          </a:p>
          <a:p>
            <a:r>
              <a:rPr lang="fr-FR" dirty="0" smtClean="0"/>
              <a:t>La scène du bal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Plus dure sera la chute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Chabannes avoue son amour et se précipite dans son déclin: le confident puis l’entremetteur</a:t>
            </a:r>
          </a:p>
          <a:p>
            <a:r>
              <a:rPr lang="fr-FR" dirty="0" smtClean="0"/>
              <a:t>La princesse p. 32, avoue «  Cette belle princesse ne peut refuser son cœur… »= amour coupable, changements incessants d’émotions… joie, culpabilité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Etude d’un passage tragique très théâtral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P. 41, 42 «  Enfin le prince de Montpensier…pour se mettre entre deux »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Etude d’un passage tragique très théâtral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fr-FR" dirty="0" smtClean="0"/>
              <a:t>Les dialogues</a:t>
            </a:r>
          </a:p>
          <a:p>
            <a:pPr>
              <a:buFont typeface="Arial" charset="0"/>
              <a:buChar char="•"/>
            </a:pPr>
            <a:r>
              <a:rPr lang="fr-FR" dirty="0" smtClean="0"/>
              <a:t>« Les didascalies »</a:t>
            </a:r>
          </a:p>
          <a:p>
            <a:pPr>
              <a:buFont typeface="Arial" charset="0"/>
              <a:buChar char="•"/>
            </a:pPr>
            <a:r>
              <a:rPr lang="fr-FR" dirty="0" smtClean="0"/>
              <a:t>Le décor</a:t>
            </a:r>
          </a:p>
          <a:p>
            <a:pPr>
              <a:buFont typeface="Arial" charset="0"/>
              <a:buChar char="•"/>
            </a:pPr>
            <a:r>
              <a:rPr lang="fr-FR" dirty="0" smtClean="0"/>
              <a:t>Le quiproquo</a:t>
            </a:r>
            <a:r>
              <a:rPr lang="fr-FR" dirty="0" smtClean="0"/>
              <a:t> </a:t>
            </a:r>
          </a:p>
          <a:p>
            <a:pPr>
              <a:buFont typeface="Arial" charset="0"/>
              <a:buChar char="•"/>
            </a:pPr>
            <a:r>
              <a:rPr lang="fr-FR" dirty="0" smtClean="0"/>
              <a:t>Des poses expressives «  appuyé sur la table, avec un visage où la tristesse était peinte », « à demi évanouie sur les carreaux », «  tomber sur le lit de sa femme »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 rendez-vous nocturne</a:t>
            </a:r>
            <a:r>
              <a:rPr lang="fr-FR" smtClean="0"/>
              <a:t>/ Le film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Tension et tragique</a:t>
            </a:r>
          </a:p>
          <a:p>
            <a:r>
              <a:rPr lang="fr-FR" dirty="0" smtClean="0"/>
              <a:t>L’héroïsme de Chabannes</a:t>
            </a:r>
          </a:p>
          <a:p>
            <a:r>
              <a:rPr lang="fr-FR" dirty="0" smtClean="0"/>
              <a:t>Les révélations finales dans le film</a:t>
            </a:r>
          </a:p>
          <a:p>
            <a:r>
              <a:rPr lang="fr-FR" dirty="0" smtClean="0"/>
              <a:t>La scène langoureuse entre Guise et la princesse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classicisme</a:t>
            </a:r>
            <a:endParaRPr lang="fr-F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00298" y="1142984"/>
            <a:ext cx="4101701" cy="525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tragédie classique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 smtClean="0"/>
              <a:t>Elle  </a:t>
            </a:r>
            <a:r>
              <a:rPr lang="fr-FR" dirty="0"/>
              <a:t>exprime le sentiment qu’a l’homme d’être soumis à </a:t>
            </a:r>
            <a:r>
              <a:rPr lang="fr-FR" b="1" dirty="0"/>
              <a:t>des forces inéluctables</a:t>
            </a:r>
            <a:r>
              <a:rPr lang="fr-FR" dirty="0"/>
              <a:t> ( destin, fatalité, mort)</a:t>
            </a:r>
          </a:p>
          <a:p>
            <a:r>
              <a:rPr lang="fr-FR" dirty="0"/>
              <a:t>Ex : Phèdre est « l’objet infortuné des vengeances célestes »</a:t>
            </a:r>
          </a:p>
          <a:p>
            <a:pPr>
              <a:buNone/>
            </a:pPr>
            <a:r>
              <a:rPr lang="fr-FR" dirty="0"/>
              <a:t> </a:t>
            </a:r>
          </a:p>
          <a:p>
            <a:pPr lvl="0"/>
            <a:r>
              <a:rPr lang="fr-FR" b="1" dirty="0"/>
              <a:t>Les thèmes tragiques</a:t>
            </a:r>
            <a:r>
              <a:rPr lang="fr-FR" dirty="0"/>
              <a:t> sont la mort, la souffrance, la faute et la conscience que le héros a de son malheur ; le héros tragique lutte en effet contre le destin, mais ses  efforts sont voués à l’échec et l’issue est toujours sombre</a:t>
            </a:r>
          </a:p>
          <a:p>
            <a:pPr>
              <a:buNone/>
            </a:pPr>
            <a:r>
              <a:rPr lang="fr-FR" dirty="0"/>
              <a:t>  </a:t>
            </a:r>
          </a:p>
          <a:p>
            <a:pPr lvl="0"/>
            <a:r>
              <a:rPr lang="fr-FR" b="1" dirty="0"/>
              <a:t>L’écriture tragique</a:t>
            </a:r>
            <a:r>
              <a:rPr lang="fr-FR" dirty="0"/>
              <a:t> utilise un niveau de langue élevé, analysant les émotions, dans un langage complexe. Elle recourt aux phrases exclamatives et interrogatives pour exprimer l’émotion.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tragédie classique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dirty="0"/>
              <a:t>• La bienséance dite « interne » : elle prescrit que le comportement des personnages doit être conforme à leur âge, à leur condition sociale, aux mœurs et aux coutumes de leur pays. C’est à la fois une question de logique et de vraisemblance. </a:t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dirty="0"/>
              <a:t>• La bienséance dite « externe » : elle vise à ne pas choquer la sensibilité ni les principes moraux du spectateur. Elle interdisait donc la représentation sur scène d’actes trop violents (meurtres, suicides...) et des allusions trop marquées à la sexualité, à la nourriture, à la vie du corps en général. Ainsi, les scènes trop violentes font l’objet d’un récit : dans </a:t>
            </a:r>
            <a:r>
              <a:rPr lang="fr-FR" i="1" dirty="0"/>
              <a:t>Phèdre</a:t>
            </a:r>
            <a:r>
              <a:rPr lang="fr-FR" dirty="0"/>
              <a:t>, la mort d’Hippolyte sera racontée.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tragédie classique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 La </a:t>
            </a:r>
            <a:r>
              <a:rPr lang="fr-FR" dirty="0" smtClean="0"/>
              <a:t>tragédie prétend </a:t>
            </a:r>
            <a:r>
              <a:rPr lang="fr-FR" dirty="0"/>
              <a:t>remplir une fonction morale, conforme ainsi au principe </a:t>
            </a:r>
            <a:r>
              <a:rPr lang="fr-FR" dirty="0" smtClean="0"/>
              <a:t>d’Aristote</a:t>
            </a:r>
            <a:r>
              <a:rPr lang="fr-FR" dirty="0"/>
              <a:t> appelé la </a:t>
            </a:r>
            <a:r>
              <a:rPr lang="fr-FR" b="1" dirty="0"/>
              <a:t>catharsis</a:t>
            </a:r>
            <a:r>
              <a:rPr lang="fr-FR" dirty="0"/>
              <a:t>. En montrant les conséquences ultimes et catastrophiques </a:t>
            </a:r>
            <a:r>
              <a:rPr lang="fr-FR" dirty="0" smtClean="0"/>
              <a:t>des passions, </a:t>
            </a:r>
            <a:r>
              <a:rPr lang="fr-FR" dirty="0"/>
              <a:t>la </a:t>
            </a:r>
            <a:r>
              <a:rPr lang="fr-FR" dirty="0" smtClean="0"/>
              <a:t>tragédie</a:t>
            </a:r>
            <a:r>
              <a:rPr lang="fr-FR" dirty="0"/>
              <a:t> purge l’âme du spectateur de ces mêmes passions et l’incite à </a:t>
            </a:r>
            <a:r>
              <a:rPr lang="fr-FR" b="1" dirty="0"/>
              <a:t>ne pas imiter les </a:t>
            </a:r>
            <a:r>
              <a:rPr lang="fr-FR" b="1" dirty="0" smtClean="0"/>
              <a:t>héros tragiques</a:t>
            </a:r>
            <a:r>
              <a:rPr lang="fr-FR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liens avec la tragédie classique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Des personnages nobles, des honnêtes hommes ( </a:t>
            </a:r>
            <a:r>
              <a:rPr lang="fr-FR" dirty="0" err="1" smtClean="0"/>
              <a:t>cf</a:t>
            </a:r>
            <a:r>
              <a:rPr lang="fr-FR" dirty="0" smtClean="0"/>
              <a:t> fiche), femmes idéalisées</a:t>
            </a:r>
          </a:p>
          <a:p>
            <a:pPr>
              <a:buNone/>
            </a:pPr>
            <a:r>
              <a:rPr lang="fr-FR" dirty="0" smtClean="0"/>
              <a:t>« Ils ne furent pas moins surpris des charmes de son esprit qu’ils l’avaient été de sa beauté »</a:t>
            </a:r>
          </a:p>
          <a:p>
            <a:r>
              <a:rPr lang="fr-FR" dirty="0" smtClean="0"/>
              <a:t>Langage noble et soutenu</a:t>
            </a:r>
          </a:p>
          <a:p>
            <a:r>
              <a:rPr lang="fr-FR" dirty="0" smtClean="0"/>
              <a:t>Histoire courte et linéaire vers un resserrement tragique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Des personnages confrontés à une crise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La princesse doit renoncer à un amour sincère</a:t>
            </a:r>
          </a:p>
          <a:p>
            <a:pPr>
              <a:buNone/>
            </a:pPr>
            <a:r>
              <a:rPr lang="fr-FR" dirty="0" smtClean="0"/>
              <a:t>«  Mademoiselle de </a:t>
            </a:r>
            <a:r>
              <a:rPr lang="fr-FR" dirty="0" err="1" smtClean="0"/>
              <a:t>Mezières</a:t>
            </a:r>
            <a:r>
              <a:rPr lang="fr-FR" dirty="0" smtClean="0"/>
              <a:t>, </a:t>
            </a:r>
            <a:r>
              <a:rPr lang="fr-FR" b="1" dirty="0" smtClean="0"/>
              <a:t>tourmentée</a:t>
            </a:r>
            <a:r>
              <a:rPr lang="fr-FR" dirty="0" smtClean="0"/>
              <a:t> par ses parents d’épouser ce prince »</a:t>
            </a:r>
          </a:p>
          <a:p>
            <a:r>
              <a:rPr lang="fr-FR" dirty="0" smtClean="0"/>
              <a:t>Le prince lui aussi est obligé d’épouser une femme qui ne l’aimera jamais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Des personnages en lutte avec eux-mêmes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La princesse Montpensier qui produit des efforts pour être une bonne épouse</a:t>
            </a:r>
          </a:p>
          <a:p>
            <a:r>
              <a:rPr lang="fr-FR" dirty="0" smtClean="0"/>
              <a:t>Le prince qui doit lutter contre sa jalousie , sa violence intérieure ( et souvent extériorisée dans le film) «  Il s’emporta avec des violences épouvantables » , «  l’excès de la rage  et de la fureur 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Des personnages en lutte avec eux-mêmes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Chabannes «  Néanmoins il ne put se défendre de tant de charmes qu’il voyait tous les jours »/ «  S’il ne fut pas maître de son cœur, il le fut de sa conduite » </a:t>
            </a:r>
            <a:endParaRPr lang="fr-FR" dirty="0"/>
          </a:p>
          <a:p>
            <a:r>
              <a:rPr lang="fr-FR" dirty="0" smtClean="0"/>
              <a:t>Il lutte aussi contre sa propre jalousie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212</Words>
  <Application>Microsoft Office PowerPoint</Application>
  <PresentationFormat>Affichage à l'écran (4:3)</PresentationFormat>
  <Paragraphs>48</Paragraphs>
  <Slides>14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Thème Office</vt:lpstr>
      <vt:lpstr>Les dimensions tragiques de l’œuvre La princesse de Montpensier</vt:lpstr>
      <vt:lpstr>Le classicisme</vt:lpstr>
      <vt:lpstr>La tragédie classique</vt:lpstr>
      <vt:lpstr>La tragédie classique</vt:lpstr>
      <vt:lpstr>La tragédie classique</vt:lpstr>
      <vt:lpstr>Les liens avec la tragédie classique</vt:lpstr>
      <vt:lpstr>Des personnages confrontés à une crise</vt:lpstr>
      <vt:lpstr>Des personnages en lutte avec eux-mêmes</vt:lpstr>
      <vt:lpstr>Des personnages en lutte avec eux-mêmes</vt:lpstr>
      <vt:lpstr>Des personnages victimes du destin</vt:lpstr>
      <vt:lpstr>Plus dure sera la chute</vt:lpstr>
      <vt:lpstr>Etude d’un passage tragique très théâtral</vt:lpstr>
      <vt:lpstr>Etude d’un passage tragique très théâtral</vt:lpstr>
      <vt:lpstr>Le rendez-vous nocturne/ Le film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dimensions tragiques de l’œuvre La princesse de Montpensier</dc:title>
  <dc:creator>Karine</dc:creator>
  <cp:lastModifiedBy>Karine</cp:lastModifiedBy>
  <cp:revision>6</cp:revision>
  <dcterms:created xsi:type="dcterms:W3CDTF">2018-05-22T10:42:16Z</dcterms:created>
  <dcterms:modified xsi:type="dcterms:W3CDTF">2018-06-04T08:42:42Z</dcterms:modified>
</cp:coreProperties>
</file>